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33"/>
    <a:srgbClr val="CC0099"/>
    <a:srgbClr val="008080"/>
    <a:srgbClr val="422C16"/>
    <a:srgbClr val="0C788E"/>
    <a:srgbClr val="006666"/>
    <a:srgbClr val="80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8" autoAdjust="0"/>
    <p:restoredTop sz="94652" autoAdjust="0"/>
  </p:normalViewPr>
  <p:slideViewPr>
    <p:cSldViewPr>
      <p:cViewPr varScale="1">
        <p:scale>
          <a:sx n="70" d="100"/>
          <a:sy n="70" d="100"/>
        </p:scale>
        <p:origin x="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 год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cat>
            <c:strRef>
              <c:f>Лист1!$A$2:$A$4</c:f>
              <c:strCache>
                <c:ptCount val="3"/>
                <c:pt idx="0">
                  <c:v>включенность родителей в деятельность ДОУ</c:v>
                </c:pt>
                <c:pt idx="1">
                  <c:v>уровень психолого-педагогического и правового просвящения родителей</c:v>
                </c:pt>
                <c:pt idx="2">
                  <c:v>спектр совместных дел педагогов и родителей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48</c:v>
                </c:pt>
                <c:pt idx="2">
                  <c:v>35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включенность родителей в деятельность ДОУ</c:v>
                </c:pt>
                <c:pt idx="1">
                  <c:v>уровень психолого-педагогического и правового просвящения родителей</c:v>
                </c:pt>
                <c:pt idx="2">
                  <c:v>спектр совместных дел педагогов и родителей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</c:v>
                </c:pt>
                <c:pt idx="1">
                  <c:v>89</c:v>
                </c:pt>
                <c:pt idx="2">
                  <c:v>79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873160"/>
        <c:axId val="199006688"/>
        <c:axId val="0"/>
      </c:bar3DChart>
      <c:catAx>
        <c:axId val="8787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006688"/>
        <c:crosses val="autoZero"/>
        <c:auto val="1"/>
        <c:lblAlgn val="ctr"/>
        <c:lblOffset val="100"/>
        <c:noMultiLvlLbl val="0"/>
      </c:catAx>
      <c:valAx>
        <c:axId val="19900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87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ECD77-7F11-4E54-8D0E-7C29A6C526DC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</dgm:pt>
    <dgm:pt modelId="{0B43F7B4-AD06-46D7-8ED7-8778E445EA40}">
      <dgm:prSet phldrT="[Текст]"/>
      <dgm:spPr/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81853511-CF59-459B-A19A-9AACDD915273}" type="parTrans" cxnId="{A3D353FB-2BC3-44EC-9008-2E054D20CB71}">
      <dgm:prSet/>
      <dgm:spPr/>
      <dgm:t>
        <a:bodyPr/>
        <a:lstStyle/>
        <a:p>
          <a:endParaRPr lang="ru-RU"/>
        </a:p>
      </dgm:t>
    </dgm:pt>
    <dgm:pt modelId="{CDBD977D-3491-4331-BBD4-D3B9D2E06E31}" type="sibTrans" cxnId="{A3D353FB-2BC3-44EC-9008-2E054D20CB71}">
      <dgm:prSet/>
      <dgm:spPr/>
      <dgm:t>
        <a:bodyPr/>
        <a:lstStyle/>
        <a:p>
          <a:endParaRPr lang="ru-RU"/>
        </a:p>
      </dgm:t>
    </dgm:pt>
    <dgm:pt modelId="{E2A2EF6C-38AC-451B-886B-379ADE5A5620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41AB90F5-605A-4E3C-A5C7-F2A802C7B87B}" type="parTrans" cxnId="{BBD85243-373D-47B2-AE09-8E20EAD9AD1A}">
      <dgm:prSet/>
      <dgm:spPr/>
      <dgm:t>
        <a:bodyPr/>
        <a:lstStyle/>
        <a:p>
          <a:endParaRPr lang="ru-RU"/>
        </a:p>
      </dgm:t>
    </dgm:pt>
    <dgm:pt modelId="{010BD0B2-E828-472B-93DB-F8762C890CBD}" type="sibTrans" cxnId="{BBD85243-373D-47B2-AE09-8E20EAD9AD1A}">
      <dgm:prSet/>
      <dgm:spPr/>
      <dgm:t>
        <a:bodyPr/>
        <a:lstStyle/>
        <a:p>
          <a:endParaRPr lang="ru-RU"/>
        </a:p>
      </dgm:t>
    </dgm:pt>
    <dgm:pt modelId="{8632D62E-4D25-43A7-8F1C-1B3B413735C6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14D65E9C-AAA4-43A6-9A08-7774292F7EFB}" type="parTrans" cxnId="{4166ACA1-1A01-4F69-B380-89C174D80F83}">
      <dgm:prSet/>
      <dgm:spPr/>
      <dgm:t>
        <a:bodyPr/>
        <a:lstStyle/>
        <a:p>
          <a:endParaRPr lang="ru-RU"/>
        </a:p>
      </dgm:t>
    </dgm:pt>
    <dgm:pt modelId="{61A67E1A-B47B-4939-B8E4-56D7665D50D1}" type="sibTrans" cxnId="{4166ACA1-1A01-4F69-B380-89C174D80F83}">
      <dgm:prSet/>
      <dgm:spPr/>
      <dgm:t>
        <a:bodyPr/>
        <a:lstStyle/>
        <a:p>
          <a:endParaRPr lang="ru-RU"/>
        </a:p>
      </dgm:t>
    </dgm:pt>
    <dgm:pt modelId="{1EC3EE44-6E8D-4BF7-90AF-1992BC709FA2}" type="pres">
      <dgm:prSet presAssocID="{C32ECD77-7F11-4E54-8D0E-7C29A6C526DC}" presName="compositeShape" presStyleCnt="0">
        <dgm:presLayoutVars>
          <dgm:chMax val="7"/>
          <dgm:dir/>
          <dgm:resizeHandles val="exact"/>
        </dgm:presLayoutVars>
      </dgm:prSet>
      <dgm:spPr/>
    </dgm:pt>
    <dgm:pt modelId="{F4C2F60E-95CC-4E42-AFC6-9C2E818B0131}" type="pres">
      <dgm:prSet presAssocID="{0B43F7B4-AD06-46D7-8ED7-8778E445EA40}" presName="circ1" presStyleLbl="vennNode1" presStyleIdx="0" presStyleCnt="3" custLinFactNeighborX="1020" custLinFactNeighborY="7821"/>
      <dgm:spPr/>
      <dgm:t>
        <a:bodyPr/>
        <a:lstStyle/>
        <a:p>
          <a:endParaRPr lang="ru-RU"/>
        </a:p>
      </dgm:t>
    </dgm:pt>
    <dgm:pt modelId="{151A112B-A228-41A8-8673-F6DBD6D7FE9C}" type="pres">
      <dgm:prSet presAssocID="{0B43F7B4-AD06-46D7-8ED7-8778E445EA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F7C4F-5FDD-4709-978E-C3B1B141E191}" type="pres">
      <dgm:prSet presAssocID="{E2A2EF6C-38AC-451B-886B-379ADE5A5620}" presName="circ2" presStyleLbl="vennNode1" presStyleIdx="1" presStyleCnt="3"/>
      <dgm:spPr/>
      <dgm:t>
        <a:bodyPr/>
        <a:lstStyle/>
        <a:p>
          <a:endParaRPr lang="ru-RU"/>
        </a:p>
      </dgm:t>
    </dgm:pt>
    <dgm:pt modelId="{DFFB4CF1-4986-4DF8-87C4-CFC954D4B463}" type="pres">
      <dgm:prSet presAssocID="{E2A2EF6C-38AC-451B-886B-379ADE5A56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D340D-E700-447E-AA5D-D4E8C82E0387}" type="pres">
      <dgm:prSet presAssocID="{8632D62E-4D25-43A7-8F1C-1B3B413735C6}" presName="circ3" presStyleLbl="vennNode1" presStyleIdx="2" presStyleCnt="3"/>
      <dgm:spPr/>
      <dgm:t>
        <a:bodyPr/>
        <a:lstStyle/>
        <a:p>
          <a:endParaRPr lang="ru-RU"/>
        </a:p>
      </dgm:t>
    </dgm:pt>
    <dgm:pt modelId="{E9DEB528-BD3F-4605-AE7B-FA5434C6A728}" type="pres">
      <dgm:prSet presAssocID="{8632D62E-4D25-43A7-8F1C-1B3B413735C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85243-373D-47B2-AE09-8E20EAD9AD1A}" srcId="{C32ECD77-7F11-4E54-8D0E-7C29A6C526DC}" destId="{E2A2EF6C-38AC-451B-886B-379ADE5A5620}" srcOrd="1" destOrd="0" parTransId="{41AB90F5-605A-4E3C-A5C7-F2A802C7B87B}" sibTransId="{010BD0B2-E828-472B-93DB-F8762C890CBD}"/>
    <dgm:cxn modelId="{5591B2A0-2068-47B2-B294-857E2425A80D}" type="presOf" srcId="{0B43F7B4-AD06-46D7-8ED7-8778E445EA40}" destId="{151A112B-A228-41A8-8673-F6DBD6D7FE9C}" srcOrd="1" destOrd="0" presId="urn:microsoft.com/office/officeart/2005/8/layout/venn1"/>
    <dgm:cxn modelId="{4166ACA1-1A01-4F69-B380-89C174D80F83}" srcId="{C32ECD77-7F11-4E54-8D0E-7C29A6C526DC}" destId="{8632D62E-4D25-43A7-8F1C-1B3B413735C6}" srcOrd="2" destOrd="0" parTransId="{14D65E9C-AAA4-43A6-9A08-7774292F7EFB}" sibTransId="{61A67E1A-B47B-4939-B8E4-56D7665D50D1}"/>
    <dgm:cxn modelId="{7C25F105-5DC4-4D65-BB35-FC450B669C5A}" type="presOf" srcId="{C32ECD77-7F11-4E54-8D0E-7C29A6C526DC}" destId="{1EC3EE44-6E8D-4BF7-90AF-1992BC709FA2}" srcOrd="0" destOrd="0" presId="urn:microsoft.com/office/officeart/2005/8/layout/venn1"/>
    <dgm:cxn modelId="{A3D353FB-2BC3-44EC-9008-2E054D20CB71}" srcId="{C32ECD77-7F11-4E54-8D0E-7C29A6C526DC}" destId="{0B43F7B4-AD06-46D7-8ED7-8778E445EA40}" srcOrd="0" destOrd="0" parTransId="{81853511-CF59-459B-A19A-9AACDD915273}" sibTransId="{CDBD977D-3491-4331-BBD4-D3B9D2E06E31}"/>
    <dgm:cxn modelId="{1BD63532-4307-4C31-8D4F-A3624E07C42D}" type="presOf" srcId="{E2A2EF6C-38AC-451B-886B-379ADE5A5620}" destId="{E08F7C4F-5FDD-4709-978E-C3B1B141E191}" srcOrd="0" destOrd="0" presId="urn:microsoft.com/office/officeart/2005/8/layout/venn1"/>
    <dgm:cxn modelId="{C28ADA81-4EE4-4588-B2BF-270A7E5C327D}" type="presOf" srcId="{E2A2EF6C-38AC-451B-886B-379ADE5A5620}" destId="{DFFB4CF1-4986-4DF8-87C4-CFC954D4B463}" srcOrd="1" destOrd="0" presId="urn:microsoft.com/office/officeart/2005/8/layout/venn1"/>
    <dgm:cxn modelId="{F7C5C1E7-6D34-40E8-A694-CA6353571498}" type="presOf" srcId="{0B43F7B4-AD06-46D7-8ED7-8778E445EA40}" destId="{F4C2F60E-95CC-4E42-AFC6-9C2E818B0131}" srcOrd="0" destOrd="0" presId="urn:microsoft.com/office/officeart/2005/8/layout/venn1"/>
    <dgm:cxn modelId="{E5CDEB35-05F9-4053-A120-380A23D3729D}" type="presOf" srcId="{8632D62E-4D25-43A7-8F1C-1B3B413735C6}" destId="{A05D340D-E700-447E-AA5D-D4E8C82E0387}" srcOrd="0" destOrd="0" presId="urn:microsoft.com/office/officeart/2005/8/layout/venn1"/>
    <dgm:cxn modelId="{F5112010-03A0-4E46-8C80-AF557ACBE6FF}" type="presOf" srcId="{8632D62E-4D25-43A7-8F1C-1B3B413735C6}" destId="{E9DEB528-BD3F-4605-AE7B-FA5434C6A728}" srcOrd="1" destOrd="0" presId="urn:microsoft.com/office/officeart/2005/8/layout/venn1"/>
    <dgm:cxn modelId="{3A6E15C1-FB1C-401A-B0C6-9D09A421FC01}" type="presParOf" srcId="{1EC3EE44-6E8D-4BF7-90AF-1992BC709FA2}" destId="{F4C2F60E-95CC-4E42-AFC6-9C2E818B0131}" srcOrd="0" destOrd="0" presId="urn:microsoft.com/office/officeart/2005/8/layout/venn1"/>
    <dgm:cxn modelId="{C84333C7-3D03-42DC-9499-463C0769B814}" type="presParOf" srcId="{1EC3EE44-6E8D-4BF7-90AF-1992BC709FA2}" destId="{151A112B-A228-41A8-8673-F6DBD6D7FE9C}" srcOrd="1" destOrd="0" presId="urn:microsoft.com/office/officeart/2005/8/layout/venn1"/>
    <dgm:cxn modelId="{3B5DBA62-C73F-4C93-A1A2-ED7EE689DDF1}" type="presParOf" srcId="{1EC3EE44-6E8D-4BF7-90AF-1992BC709FA2}" destId="{E08F7C4F-5FDD-4709-978E-C3B1B141E191}" srcOrd="2" destOrd="0" presId="urn:microsoft.com/office/officeart/2005/8/layout/venn1"/>
    <dgm:cxn modelId="{6DF12661-4E7C-4D15-BCAA-680CB29BC862}" type="presParOf" srcId="{1EC3EE44-6E8D-4BF7-90AF-1992BC709FA2}" destId="{DFFB4CF1-4986-4DF8-87C4-CFC954D4B463}" srcOrd="3" destOrd="0" presId="urn:microsoft.com/office/officeart/2005/8/layout/venn1"/>
    <dgm:cxn modelId="{4F80C555-7BB4-4306-AF43-B374D9BC7A48}" type="presParOf" srcId="{1EC3EE44-6E8D-4BF7-90AF-1992BC709FA2}" destId="{A05D340D-E700-447E-AA5D-D4E8C82E0387}" srcOrd="4" destOrd="0" presId="urn:microsoft.com/office/officeart/2005/8/layout/venn1"/>
    <dgm:cxn modelId="{74BAAEB1-0952-418E-B478-DE11B3D41F26}" type="presParOf" srcId="{1EC3EE44-6E8D-4BF7-90AF-1992BC709FA2}" destId="{E9DEB528-BD3F-4605-AE7B-FA5434C6A72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0.1675</cdr:x>
      <cdr:y>0.49293</cdr:y>
    </cdr:from>
    <cdr:to>
      <cdr:x>0.2375</cdr:x>
      <cdr:y>0.6197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8496" y="1959992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37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0.255</cdr:x>
      <cdr:y>0.27561</cdr:y>
    </cdr:from>
    <cdr:to>
      <cdr:x>0.325</cdr:x>
      <cdr:y>0.4386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8576" y="1095896"/>
          <a:ext cx="57606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69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0.43</cdr:x>
      <cdr:y>0.47482</cdr:y>
    </cdr:from>
    <cdr:to>
      <cdr:x>0.5</cdr:x>
      <cdr:y>0.58348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38736" y="1887984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48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0.5175</cdr:x>
      <cdr:y>0.18506</cdr:y>
    </cdr:from>
    <cdr:to>
      <cdr:x>0.5875</cdr:x>
      <cdr:y>0.34805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8816" y="735856"/>
          <a:ext cx="57606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89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0.70125</cdr:x>
      <cdr:y>0.51104</cdr:y>
    </cdr:from>
    <cdr:to>
      <cdr:x>0.77125</cdr:x>
      <cdr:y>0.6197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70984" y="2032000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35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0.78</cdr:x>
      <cdr:y>0.2575</cdr:y>
    </cdr:from>
    <cdr:to>
      <cdr:x>0.85</cdr:x>
      <cdr:y>0.38427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19056" y="102388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79</a:t>
          </a:r>
          <a:endParaRPr lang="ru-RU" sz="2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-125870" y="1847497"/>
            <a:ext cx="9324528" cy="1384880"/>
          </a:xfrm>
        </p:spPr>
        <p:txBody>
          <a:bodyPr/>
          <a:lstStyle/>
          <a:p>
            <a:r>
              <a:rPr lang="ru-RU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сотрудничества, </a:t>
            </a:r>
            <a:br>
              <a:rPr lang="ru-RU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импульс к творческой деятельности педагога</a:t>
            </a:r>
            <a:endParaRPr lang="es-E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5921948" y="4407095"/>
            <a:ext cx="32038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Селянкина Н.А.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заведующая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Бурнаева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Н.Р.</a:t>
            </a:r>
          </a:p>
        </p:txBody>
      </p:sp>
      <p:pic>
        <p:nvPicPr>
          <p:cNvPr id="4" name="Picture 5" descr="j033573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38" y="3504998"/>
            <a:ext cx="221456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942" y="8800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№96 комбинированного вида» Кировского района г. Казани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3620095"/>
            <a:ext cx="4355892" cy="2902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09" y="3284984"/>
            <a:ext cx="2679762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-55808"/>
            <a:ext cx="3815916" cy="2543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0999"/>
            <a:ext cx="3432132" cy="2574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21" y="1948840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17" y="0"/>
            <a:ext cx="8229600" cy="605808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Повышение квалификации педагога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687" y="14892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4" name="Рисунок 3" descr="daa2fd2c999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1238" y="857232"/>
            <a:ext cx="2372762" cy="2143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85" y="1294199"/>
            <a:ext cx="2859793" cy="3933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6" y="605808"/>
            <a:ext cx="2133600" cy="2847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02" y="2741135"/>
            <a:ext cx="1920630" cy="2636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479"/>
            <a:ext cx="2027076" cy="2741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75" y="2482393"/>
            <a:ext cx="1995837" cy="2744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40" y="605808"/>
            <a:ext cx="2095430" cy="29659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83" y="4082276"/>
            <a:ext cx="2031816" cy="274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деятельности детского сада по данной проблеме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85531624"/>
              </p:ext>
            </p:extLst>
          </p:nvPr>
        </p:nvGraphicFramePr>
        <p:xfrm>
          <a:off x="457200" y="1397000"/>
          <a:ext cx="8507288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8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052" y="1772816"/>
            <a:ext cx="83654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2698"/>
            <a:ext cx="8229600" cy="4540518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Педагогика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педагогических идей, являющаяся воплощением нового педагогического мышления и входящая во многие современные педагогические технологии как их составная часть.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19553"/>
            <a:ext cx="7236296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«Педагогики сотрудничества»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3518132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Гуманно-личностный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ребенку.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Дидактический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активизирующий и развивающий комплекс.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Концепция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Педагогизация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84" descr="MCj04260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425"/>
            <a:ext cx="2086001" cy="181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3" descr="MCj03974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41"/>
            <a:ext cx="22463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679" y="55093"/>
            <a:ext cx="6109529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Педагогика сотрудничества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36" y="55093"/>
            <a:ext cx="2559732" cy="34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BSSPEE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71852"/>
            <a:ext cx="3099021" cy="328614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7109" y="1761581"/>
            <a:ext cx="3812059" cy="2540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4" y="2780928"/>
            <a:ext cx="2596297" cy="3461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84" y="0"/>
            <a:ext cx="8959548" cy="1143000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ru-RU" sz="2400" dirty="0" smtClean="0">
                <a:solidFill>
                  <a:srgbClr val="FF0000"/>
                </a:solidFill>
              </a:rPr>
              <a:t>ворческие работы с родителями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82" y="1032142"/>
            <a:ext cx="288032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7" y="3861047"/>
            <a:ext cx="3052063" cy="2289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002" y="1630872"/>
            <a:ext cx="3027166" cy="2270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69" y="4477986"/>
            <a:ext cx="3054405" cy="2290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" y="3253169"/>
            <a:ext cx="3630469" cy="2722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2094" y="964976"/>
            <a:ext cx="3534458" cy="265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50" y="116632"/>
            <a:ext cx="8229600" cy="107157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Развитие предметной пространственной среды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7451"/>
          <a:stretch/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292080" y="1700808"/>
            <a:ext cx="367240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05"/>
            <a:ext cx="9144000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Взаимодействие с социумом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84437845"/>
              </p:ext>
            </p:extLst>
          </p:nvPr>
        </p:nvGraphicFramePr>
        <p:xfrm>
          <a:off x="0" y="692696"/>
          <a:ext cx="6660232" cy="520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H="1">
            <a:off x="3347864" y="2420888"/>
            <a:ext cx="1944216" cy="1368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2080" y="1700808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Педагогика сотрудничества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33" y="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Творческий подход педагогов к родителям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400600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интернет сайтами;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творческие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совместные мероприятия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формы общения: разговор втроем, консультирование, анкетирование, тестирование, опросы;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занятия, практические занятия, мастер-классы. 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 консультирование.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«Семейных альбомов, «Портфолио ребенка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стен-газеты, листовки, памятки и др.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Активность родителей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" y="668134"/>
            <a:ext cx="2736304" cy="3563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2832" r="34250" b="3543"/>
          <a:stretch/>
        </p:blipFill>
        <p:spPr>
          <a:xfrm>
            <a:off x="151954" y="3869881"/>
            <a:ext cx="3456384" cy="2951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02" y="4581128"/>
            <a:ext cx="2951628" cy="1967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9922" r="35038" b="7481"/>
          <a:stretch/>
        </p:blipFill>
        <p:spPr>
          <a:xfrm>
            <a:off x="6830015" y="668134"/>
            <a:ext cx="2354679" cy="2902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3366" r="36613"/>
          <a:stretch/>
        </p:blipFill>
        <p:spPr>
          <a:xfrm>
            <a:off x="6727684" y="3095547"/>
            <a:ext cx="2298459" cy="37444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104" y="1113432"/>
            <a:ext cx="2877561" cy="2462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188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Diseño predeterminado</vt:lpstr>
      <vt:lpstr>Педагогика сотрудничества,  как импульс к творческой деятельности педагога</vt:lpstr>
      <vt:lpstr>Презентация PowerPoint</vt:lpstr>
      <vt:lpstr>Направления  «Педагогики сотрудничества»</vt:lpstr>
      <vt:lpstr>Педагогика сотрудничества </vt:lpstr>
      <vt:lpstr>Творческие работы с родителями</vt:lpstr>
      <vt:lpstr>Развитие предметной пространственной среды </vt:lpstr>
      <vt:lpstr>Взаимодействие с социумом</vt:lpstr>
      <vt:lpstr>Творческий подход педагогов к родителям</vt:lpstr>
      <vt:lpstr>Активность родителей</vt:lpstr>
      <vt:lpstr>Презентация PowerPoint</vt:lpstr>
      <vt:lpstr>Повышение квалификации педагога </vt:lpstr>
      <vt:lpstr>Мониторинг деятельности детского сада по данной проблеме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детский сад 2</cp:lastModifiedBy>
  <cp:revision>631</cp:revision>
  <dcterms:created xsi:type="dcterms:W3CDTF">2010-05-23T14:28:12Z</dcterms:created>
  <dcterms:modified xsi:type="dcterms:W3CDTF">2016-01-13T18:21:27Z</dcterms:modified>
</cp:coreProperties>
</file>